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0" r:id="rId1"/>
  </p:sldMasterIdLst>
  <p:notesMasterIdLst>
    <p:notesMasterId r:id="rId17"/>
  </p:notesMasterIdLst>
  <p:sldIdLst>
    <p:sldId id="256" r:id="rId2"/>
    <p:sldId id="257" r:id="rId3"/>
    <p:sldId id="305" r:id="rId4"/>
    <p:sldId id="306" r:id="rId5"/>
    <p:sldId id="307" r:id="rId6"/>
    <p:sldId id="308" r:id="rId7"/>
    <p:sldId id="309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8221" autoAdjust="0"/>
  </p:normalViewPr>
  <p:slideViewPr>
    <p:cSldViewPr>
      <p:cViewPr varScale="1">
        <p:scale>
          <a:sx n="72" d="100"/>
          <a:sy n="72" d="100"/>
        </p:scale>
        <p:origin x="-132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8E6F1-2F09-4E82-AB53-2336EB80C5D1}" type="datetimeFigureOut">
              <a:rPr lang="en-US" smtClean="0"/>
              <a:pPr/>
              <a:t>12-Jun-18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1A148-B349-4CD6-95CF-AEE49DA1A1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1A148-B349-4CD6-95CF-AEE49DA1A1A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61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1A148-B349-4CD6-95CF-AEE49DA1A1A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62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http://www.vogella.com/tutorials/AndroidIntent/article.html#intents_filter</a:t>
            </a:r>
          </a:p>
          <a:p>
            <a:r>
              <a:rPr lang="en-US" dirty="0"/>
              <a:t>Implicit intent:</a:t>
            </a:r>
            <a:br>
              <a:rPr lang="en-US" dirty="0"/>
            </a:br>
            <a:r>
              <a:rPr lang="en-US" dirty="0"/>
              <a:t>https://androiddesk.wordpress.com/tag/implicit-intent-using-an-example/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1A148-B349-4CD6-95CF-AEE49DA1A1A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52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use Intents to support interaction between any of the application components available on an Android device, no matter which application they’re part of. This turns a collection of independent components into a single, interconnected system.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Intents can also be used to broadcast messages across the system. Any application can register a Broadcast Receiver to listen for, and react to, these broadcast Intents.</a:t>
            </a:r>
          </a:p>
          <a:p>
            <a:r>
              <a:rPr lang="en-US" sz="1200" b="1" i="0" u="none" strike="noStrike" kern="12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The Intent can either explicitly specify the class to open, or include an action that the target should perform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In the latter case, the run time will choose the Activity to open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1A148-B349-4CD6-95CF-AEE49DA1A1A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60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1A148-B349-4CD6-95CF-AEE49DA1A1A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0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1A148-B349-4CD6-95CF-AEE49DA1A1A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3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ArrayAdapter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&lt;String&gt;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ArrayAdapter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&lt;String&gt;(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getApplicationContext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(),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android.R.layout.</a:t>
            </a:r>
            <a:r>
              <a:rPr lang="en-US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simple_list_item_single_choice,ss</a:t>
            </a:r>
            <a:r>
              <a:rPr lang="en-US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lv.setChoiceMode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ListView.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CHOICE_MODE_SINGLE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endParaRPr lang="en-US" sz="12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Adapters are not only used by ListView, but also by other views which extend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AdapterView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as, for example, Spinner, GridView, Gallery and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add or delete item the adapter should be linked with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arrayList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String[]</a:t>
            </a:r>
          </a:p>
          <a:p>
            <a:r>
              <a:rPr lang="en-US" dirty="0" smtClean="0"/>
              <a:t>https://github.com/codepath/android_guides/wiki/Using-an-ArrayAdapter-with-ListView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1A148-B349-4CD6-95CF-AEE49DA1A1A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43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1A148-B349-4CD6-95CF-AEE49DA1A1A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65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1A148-B349-4CD6-95CF-AEE49DA1A1A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90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1A148-B349-4CD6-95CF-AEE49DA1A1AA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436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1A148-B349-4CD6-95CF-AEE49DA1A1A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68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listOfItem.add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(String item);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toDoItemsAdapter.notifyDataSetChanged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 // the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adapter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listOfItem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Arraylist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will be linked to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gridview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instead of using String[]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1A148-B349-4CD6-95CF-AEE49DA1A1A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43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2390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3581400" y="6248400"/>
            <a:ext cx="510540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H="1">
            <a:off x="914400" y="1295400"/>
            <a:ext cx="510540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Mobile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3E96C-1596-48F8-978E-9F6EBBD9775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4" descr="4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" y="381000"/>
            <a:ext cx="914400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8" r:id="rId6"/>
    <p:sldLayoutId id="2147483849" r:id="rId7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7030A0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7030A0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63775"/>
            <a:ext cx="7772400" cy="147002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Android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7200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2017-2018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1905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Lab 03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activity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Mobile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95400"/>
            <a:ext cx="9144001" cy="5060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1295399"/>
            <a:ext cx="8162925" cy="513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2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of values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Mobile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8917" t="34374" r="54099" b="44793"/>
          <a:stretch/>
        </p:blipFill>
        <p:spPr>
          <a:xfrm>
            <a:off x="1600200" y="1752600"/>
            <a:ext cx="583295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7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Activity: Binding array to grid view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040" t="17708" r="31478" b="51043"/>
          <a:stretch/>
        </p:blipFill>
        <p:spPr>
          <a:xfrm>
            <a:off x="152400" y="1584960"/>
            <a:ext cx="8973312" cy="42062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3429000"/>
            <a:ext cx="89154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3962400"/>
            <a:ext cx="8915400" cy="760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724400"/>
            <a:ext cx="8915400" cy="527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257800"/>
            <a:ext cx="89154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693624" y="4242713"/>
            <a:ext cx="180972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Get </a:t>
            </a:r>
            <a:r>
              <a:rPr 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gridview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1350" y="2967335"/>
            <a:ext cx="663265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Retrieve Array from strings file into array of strings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49796" y="3500735"/>
            <a:ext cx="742010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Use </a:t>
            </a:r>
            <a:r>
              <a:rPr 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ArrayAdapter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to Bind array of strings to the </a:t>
            </a:r>
            <a:r>
              <a:rPr 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gridview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46689" y="4738053"/>
            <a:ext cx="527785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Set </a:t>
            </a:r>
            <a:r>
              <a:rPr 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gridview’s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Adapter with our Adapter</a:t>
            </a:r>
          </a:p>
        </p:txBody>
      </p:sp>
    </p:spTree>
    <p:extLst>
      <p:ext uri="{BB962C8B-B14F-4D97-AF65-F5344CB8AC3E}">
        <p14:creationId xmlns:p14="http://schemas.microsoft.com/office/powerpoint/2010/main" val="225345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Activity: Grid Click Listener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0673" t="51042" r="31845" b="12500"/>
          <a:stretch/>
        </p:blipFill>
        <p:spPr>
          <a:xfrm>
            <a:off x="76200" y="1569720"/>
            <a:ext cx="8973312" cy="49072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95400" y="3281065"/>
            <a:ext cx="60198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95400" y="3963987"/>
            <a:ext cx="6019800" cy="9219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95400" y="4876799"/>
            <a:ext cx="6019800" cy="781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310274" y="4348183"/>
            <a:ext cx="754264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Check if character is in a upper case then convert to lower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76753" y="2743359"/>
            <a:ext cx="364227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Get </a:t>
            </a:r>
            <a:r>
              <a:rPr 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textview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and it’s value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73926" y="3400107"/>
            <a:ext cx="754264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Check if character is in a lower case then convert to upper</a:t>
            </a:r>
          </a:p>
        </p:txBody>
      </p:sp>
    </p:spTree>
    <p:extLst>
      <p:ext uri="{BB962C8B-B14F-4D97-AF65-F5344CB8AC3E}">
        <p14:creationId xmlns:p14="http://schemas.microsoft.com/office/powerpoint/2010/main" val="93122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2" grpId="0" animBg="1"/>
      <p:bldP spid="12" grpId="1" animBg="1"/>
      <p:bldP spid="13" grpId="0" animBg="1"/>
      <p:bldP spid="1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Intents support interaction between any of the application components available on an Android device, no matter which application they’re part of. </a:t>
            </a:r>
          </a:p>
          <a:p>
            <a:r>
              <a:rPr lang="en-US" dirty="0"/>
              <a:t>Android supports explicit and implicit intents.</a:t>
            </a:r>
          </a:p>
          <a:p>
            <a:pPr lvl="1"/>
            <a:r>
              <a:rPr lang="en-US" b="1" dirty="0"/>
              <a:t>Explicit Intents:</a:t>
            </a:r>
            <a:r>
              <a:rPr lang="en-US" dirty="0"/>
              <a:t> explicitly define the component which should be called by the Android system, by using the Java class as identifier.</a:t>
            </a:r>
          </a:p>
          <a:p>
            <a:pPr marL="457200" lvl="1" indent="0" algn="ctr">
              <a:buNone/>
            </a:pPr>
            <a:r>
              <a:rPr lang="en-US" dirty="0"/>
              <a:t>Intent i = </a:t>
            </a:r>
            <a:r>
              <a:rPr lang="en-US" b="1" dirty="0">
                <a:solidFill>
                  <a:srgbClr val="7F0055"/>
                </a:solidFill>
              </a:rPr>
              <a:t>new</a:t>
            </a:r>
            <a:r>
              <a:rPr lang="en-US" dirty="0"/>
              <a:t> Intent(</a:t>
            </a:r>
            <a:r>
              <a:rPr lang="en-US" b="1" dirty="0">
                <a:solidFill>
                  <a:srgbClr val="7F0055"/>
                </a:solidFill>
              </a:rPr>
              <a:t>this</a:t>
            </a:r>
            <a:r>
              <a:rPr lang="en-US" dirty="0"/>
              <a:t>, </a:t>
            </a:r>
            <a:r>
              <a:rPr lang="en-US" dirty="0" err="1"/>
              <a:t>ActivityTwo.</a:t>
            </a:r>
            <a:r>
              <a:rPr lang="en-US" b="1" dirty="0" err="1">
                <a:solidFill>
                  <a:srgbClr val="7F0055"/>
                </a:solidFill>
              </a:rPr>
              <a:t>class</a:t>
            </a:r>
            <a:r>
              <a:rPr lang="en-US" dirty="0"/>
              <a:t>);</a:t>
            </a:r>
          </a:p>
          <a:p>
            <a:pPr lvl="1"/>
            <a:r>
              <a:rPr lang="en-US" b="1" dirty="0"/>
              <a:t> Implicit Intents: </a:t>
            </a:r>
            <a:r>
              <a:rPr lang="en-US" dirty="0"/>
              <a:t>Implicit intents specify the action which should be performed and optionally data which provides content for the action.</a:t>
            </a:r>
          </a:p>
          <a:p>
            <a:pPr lvl="1"/>
            <a:r>
              <a:rPr lang="en-US" dirty="0"/>
              <a:t>The run time will choose the Activity to open</a:t>
            </a:r>
          </a:p>
          <a:p>
            <a:pPr marL="0" indent="0" algn="ctr">
              <a:buNone/>
            </a:pPr>
            <a:r>
              <a:rPr lang="en-US" sz="2000" dirty="0"/>
              <a:t>Intent i = </a:t>
            </a:r>
            <a:r>
              <a:rPr lang="en-US" sz="2000" b="1" dirty="0">
                <a:solidFill>
                  <a:srgbClr val="7F0055"/>
                </a:solidFill>
              </a:rPr>
              <a:t>new</a:t>
            </a:r>
            <a:r>
              <a:rPr lang="en-US" sz="2000" dirty="0"/>
              <a:t> Intent(</a:t>
            </a:r>
            <a:r>
              <a:rPr lang="en-US" sz="2000" dirty="0" err="1"/>
              <a:t>Intent.ACTION_VIEW</a:t>
            </a:r>
            <a:r>
              <a:rPr lang="en-US" sz="2000" dirty="0"/>
              <a:t>, </a:t>
            </a:r>
            <a:r>
              <a:rPr lang="en-US" sz="2000" dirty="0" err="1"/>
              <a:t>Uri.parse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00FF"/>
                </a:solidFill>
              </a:rPr>
              <a:t>"http://www.vogella.com"</a:t>
            </a:r>
            <a:r>
              <a:rPr lang="en-US" sz="2000" dirty="0"/>
              <a:t>));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Activity: How to navigate to another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260" t="42708" r="30088" b="36458"/>
          <a:stretch/>
        </p:blipFill>
        <p:spPr>
          <a:xfrm>
            <a:off x="0" y="2104074"/>
            <a:ext cx="9101803" cy="27581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90600" y="3722132"/>
            <a:ext cx="8035003" cy="5800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3600" y="33528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Define an intent and start it</a:t>
            </a:r>
          </a:p>
        </p:txBody>
      </p:sp>
    </p:spTree>
    <p:extLst>
      <p:ext uri="{BB962C8B-B14F-4D97-AF65-F5344CB8AC3E}">
        <p14:creationId xmlns:p14="http://schemas.microsoft.com/office/powerpoint/2010/main" val="359511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Font typeface="Wingdings" pitchFamily="2" charset="2"/>
              <a:buChar char="§"/>
            </a:pPr>
            <a:r>
              <a:rPr lang="en-US" sz="2800" dirty="0"/>
              <a:t>TODO list </a:t>
            </a:r>
            <a:r>
              <a:rPr lang="en-US" sz="2800" dirty="0" smtClean="0"/>
              <a:t>application</a:t>
            </a:r>
          </a:p>
          <a:p>
            <a:pPr lvl="1"/>
            <a:r>
              <a:rPr lang="en-US" sz="2600" dirty="0"/>
              <a:t>ListView</a:t>
            </a:r>
            <a:endParaRPr lang="ar-EG" sz="2600" dirty="0"/>
          </a:p>
          <a:p>
            <a:pPr lvl="1"/>
            <a:r>
              <a:rPr lang="en-US" sz="2600" dirty="0" err="1" smtClean="0"/>
              <a:t>GridView</a:t>
            </a:r>
            <a:endParaRPr lang="en-US" sz="2600" dirty="0" smtClean="0"/>
          </a:p>
          <a:p>
            <a:pPr lvl="1"/>
            <a:r>
              <a:rPr lang="en-US" sz="2600" dirty="0" smtClean="0"/>
              <a:t>Creating New </a:t>
            </a:r>
            <a:r>
              <a:rPr lang="en-US" sz="2600" dirty="0"/>
              <a:t>A</a:t>
            </a:r>
            <a:r>
              <a:rPr lang="en-US" sz="2600" dirty="0" smtClean="0"/>
              <a:t>ctivity</a:t>
            </a:r>
            <a:endParaRPr lang="en-US" sz="2600" dirty="0"/>
          </a:p>
          <a:p>
            <a:pPr lvl="1"/>
            <a:r>
              <a:rPr lang="en-US" sz="2600" dirty="0" smtClean="0"/>
              <a:t>Intents</a:t>
            </a:r>
          </a:p>
          <a:p>
            <a:pPr marL="457200" lvl="1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ListView is a ViewGroup that creates a list of scrollable items.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8"/>
          <a:stretch>
            <a:fillRect/>
          </a:stretch>
        </p:blipFill>
        <p:spPr bwMode="auto">
          <a:xfrm>
            <a:off x="3762374" y="2362200"/>
            <a:ext cx="3629026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7884631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2430" t="19792" r="13104" b="22917"/>
          <a:stretch/>
        </p:blipFill>
        <p:spPr>
          <a:xfrm>
            <a:off x="228600" y="1935163"/>
            <a:ext cx="7086600" cy="4191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24200" y="3581400"/>
            <a:ext cx="12192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2430" t="19379" r="13104" b="23329"/>
          <a:stretch/>
        </p:blipFill>
        <p:spPr>
          <a:xfrm>
            <a:off x="1219200" y="1905000"/>
            <a:ext cx="7086600" cy="41910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71600" y="3200400"/>
            <a:ext cx="67056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36529" t="21875" r="9590" b="20833"/>
          <a:stretch/>
        </p:blipFill>
        <p:spPr>
          <a:xfrm>
            <a:off x="1828800" y="1920082"/>
            <a:ext cx="7010400" cy="41910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981200" y="4419600"/>
            <a:ext cx="67056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36529" t="21875" r="9590" b="20833"/>
          <a:stretch/>
        </p:blipFill>
        <p:spPr>
          <a:xfrm>
            <a:off x="2133600" y="1905000"/>
            <a:ext cx="7010400" cy="41910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5029200" y="4953000"/>
            <a:ext cx="12192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16183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0342" t="23958" r="32313" b="25000"/>
          <a:stretch/>
        </p:blipFill>
        <p:spPr>
          <a:xfrm>
            <a:off x="304800" y="259716"/>
            <a:ext cx="8534400" cy="65341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9600" y="1453852"/>
            <a:ext cx="7315200" cy="3447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600" y="1967547"/>
            <a:ext cx="7848600" cy="644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48888" y="962669"/>
            <a:ext cx="174695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Get </a:t>
            </a:r>
            <a:r>
              <a:rPr 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Listview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" y="2743359"/>
            <a:ext cx="7848600" cy="359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057400" y="1447156"/>
            <a:ext cx="572445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Generate adapter to bind values to </a:t>
            </a:r>
            <a:r>
              <a:rPr 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listView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40786" y="2252176"/>
            <a:ext cx="522482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Set </a:t>
            </a:r>
            <a:r>
              <a:rPr 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ListView’s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adapter with our adapter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7986" y="3462982"/>
            <a:ext cx="8251214" cy="3330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919171" y="2971800"/>
            <a:ext cx="549284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Get button and add click listener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447800" y="5279201"/>
            <a:ext cx="7293586" cy="1029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90600" y="4788019"/>
            <a:ext cx="77724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Get Text from </a:t>
            </a:r>
            <a:r>
              <a:rPr 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edittext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add it to adapter then clear </a:t>
            </a:r>
            <a:r>
              <a:rPr 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edittext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97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6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Application: How to show </a:t>
            </a:r>
            <a:r>
              <a:rPr lang="en-US" dirty="0" err="1"/>
              <a:t>todoitem</a:t>
            </a:r>
            <a:r>
              <a:rPr lang="en-US" dirty="0"/>
              <a:t>  text when clicking it using Toast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259" t="47917" r="31845" b="28125"/>
          <a:stretch/>
        </p:blipFill>
        <p:spPr>
          <a:xfrm>
            <a:off x="36443" y="2009018"/>
            <a:ext cx="9107557" cy="33249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133600"/>
            <a:ext cx="9144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497496" y="1636067"/>
            <a:ext cx="454329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Add </a:t>
            </a:r>
            <a:r>
              <a:rPr 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itemClickListener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On ListView</a:t>
            </a:r>
          </a:p>
        </p:txBody>
      </p:sp>
      <p:sp>
        <p:nvSpPr>
          <p:cNvPr id="9" name="Rectangle 8"/>
          <p:cNvSpPr/>
          <p:nvPr/>
        </p:nvSpPr>
        <p:spPr>
          <a:xfrm>
            <a:off x="685800" y="3689882"/>
            <a:ext cx="8153400" cy="11107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40480" y="3198401"/>
            <a:ext cx="523079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Show Message to user using Toast Class</a:t>
            </a:r>
          </a:p>
        </p:txBody>
      </p:sp>
    </p:spTree>
    <p:extLst>
      <p:ext uri="{BB962C8B-B14F-4D97-AF65-F5344CB8AC3E}">
        <p14:creationId xmlns:p14="http://schemas.microsoft.com/office/powerpoint/2010/main" val="157638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3200" dirty="0"/>
              <a:t>30 Minutes</a:t>
            </a:r>
          </a:p>
          <a:p>
            <a:pPr lvl="1"/>
            <a:r>
              <a:rPr lang="en-US" sz="2800" dirty="0"/>
              <a:t>GUI - Update Texts and IDs</a:t>
            </a:r>
          </a:p>
          <a:p>
            <a:pPr lvl="1"/>
            <a:r>
              <a:rPr lang="en-US" sz="2800" dirty="0"/>
              <a:t>Add Functionality</a:t>
            </a:r>
          </a:p>
          <a:p>
            <a:pPr lvl="1"/>
            <a:endParaRPr lang="en-US" sz="2800" dirty="0"/>
          </a:p>
          <a:p>
            <a:pPr lvl="1">
              <a:buNone/>
            </a:pP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2" descr="C:\Users\Nehal\Desktop\6a00e54f8c25c988340167648e5a21970b-800wi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91125" y="1905000"/>
            <a:ext cx="3419475" cy="3276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6893804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GridView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GridView</a:t>
            </a:r>
            <a:r>
              <a:rPr lang="en-US" dirty="0"/>
              <a:t> is a ViewGroup that displays items in a two-dimensional, scrollable grid.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Mobile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C:\Users\Nehal\Desktop\HelloViews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438400"/>
            <a:ext cx="3581400" cy="3505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2821325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1888" t="32292" r="23645" b="10416"/>
          <a:stretch/>
        </p:blipFill>
        <p:spPr>
          <a:xfrm>
            <a:off x="76200" y="1647825"/>
            <a:ext cx="7086600" cy="4191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15000" y="2514600"/>
            <a:ext cx="1143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1888" t="31250" r="23645" b="10417"/>
          <a:stretch/>
        </p:blipFill>
        <p:spPr>
          <a:xfrm>
            <a:off x="762000" y="1617345"/>
            <a:ext cx="7086600" cy="4267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4400" y="3429000"/>
            <a:ext cx="685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21888" t="31250" r="23645" b="10417"/>
          <a:stretch/>
        </p:blipFill>
        <p:spPr>
          <a:xfrm>
            <a:off x="1600200" y="1632585"/>
            <a:ext cx="7086600" cy="4267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924300" y="3443922"/>
            <a:ext cx="685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21888" t="32292" r="23645" b="10417"/>
          <a:stretch/>
        </p:blipFill>
        <p:spPr>
          <a:xfrm>
            <a:off x="2057400" y="1676400"/>
            <a:ext cx="70866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3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6486</TotalTime>
  <Words>459</Words>
  <Application>Microsoft Office PowerPoint</Application>
  <PresentationFormat>On-screen Show (4:3)</PresentationFormat>
  <Paragraphs>106</Paragraphs>
  <Slides>15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Android</vt:lpstr>
      <vt:lpstr>Agenda</vt:lpstr>
      <vt:lpstr>ListView</vt:lpstr>
      <vt:lpstr>Application</vt:lpstr>
      <vt:lpstr>PowerPoint Presentation</vt:lpstr>
      <vt:lpstr>Application: How to show todoitem  text when clicking it using Toast </vt:lpstr>
      <vt:lpstr>Application</vt:lpstr>
      <vt:lpstr>GridView</vt:lpstr>
      <vt:lpstr>Application</vt:lpstr>
      <vt:lpstr>Creating new activity</vt:lpstr>
      <vt:lpstr>Array of values </vt:lpstr>
      <vt:lpstr>Second Activity: Binding array to grid view  </vt:lpstr>
      <vt:lpstr>Second Activity: Grid Click Listener</vt:lpstr>
      <vt:lpstr>Intents</vt:lpstr>
      <vt:lpstr>First Activity: How to navigate to another activity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Computing - Introduction</dc:title>
  <dc:creator>Dr. Sherin Moussa</dc:creator>
  <cp:lastModifiedBy>HP-PC</cp:lastModifiedBy>
  <cp:revision>421</cp:revision>
  <dcterms:created xsi:type="dcterms:W3CDTF">2011-09-29T09:31:38Z</dcterms:created>
  <dcterms:modified xsi:type="dcterms:W3CDTF">2018-06-11T23:53:12Z</dcterms:modified>
</cp:coreProperties>
</file>